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76" r:id="rId4"/>
    <p:sldId id="277" r:id="rId5"/>
    <p:sldId id="258" r:id="rId6"/>
    <p:sldId id="259" r:id="rId7"/>
    <p:sldId id="278" r:id="rId8"/>
    <p:sldId id="279" r:id="rId9"/>
    <p:sldId id="280" r:id="rId10"/>
    <p:sldId id="260" r:id="rId11"/>
    <p:sldId id="261" r:id="rId12"/>
    <p:sldId id="275" r:id="rId13"/>
    <p:sldId id="274" r:id="rId14"/>
    <p:sldId id="262" r:id="rId15"/>
    <p:sldId id="263" r:id="rId16"/>
    <p:sldId id="264" r:id="rId17"/>
    <p:sldId id="265"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270807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218829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325814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A871ED-F907-44A4-93DE-4F3F1516923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217259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165203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A871ED-F907-44A4-93DE-4F3F1516923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3244183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A871ED-F907-44A4-93DE-4F3F15169230}"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3992677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A871ED-F907-44A4-93DE-4F3F15169230}"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3748602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A871ED-F907-44A4-93DE-4F3F15169230}"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70845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871ED-F907-44A4-93DE-4F3F15169230}"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2707607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871ED-F907-44A4-93DE-4F3F15169230}"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E3B1-BC34-4E97-A14C-BA26FC996A1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362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3893694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A871ED-F907-44A4-93DE-4F3F15169230}" type="datetimeFigureOut">
              <a:rPr lang="en-US" smtClean="0"/>
              <a:t>9/12/2017</a:t>
            </a:fld>
            <a:endParaRPr lang="en-US"/>
          </a:p>
        </p:txBody>
      </p:sp>
      <p:sp>
        <p:nvSpPr>
          <p:cNvPr id="9" name="Slide Number Placeholder 8"/>
          <p:cNvSpPr>
            <a:spLocks noGrp="1"/>
          </p:cNvSpPr>
          <p:nvPr>
            <p:ph type="sldNum" sz="quarter" idx="11"/>
          </p:nvPr>
        </p:nvSpPr>
        <p:spPr/>
        <p:txBody>
          <a:bodyPr/>
          <a:lstStyle/>
          <a:p>
            <a:fld id="{3462E3B1-BC34-4E97-A14C-BA26FC996A1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92367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1060462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71ED-F907-44A4-93DE-4F3F15169230}"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E3B1-BC34-4E97-A14C-BA26FC996A1B}" type="slidenum">
              <a:rPr lang="en-US" smtClean="0"/>
              <a:t>‹#›</a:t>
            </a:fld>
            <a:endParaRPr lang="en-US"/>
          </a:p>
        </p:txBody>
      </p:sp>
    </p:spTree>
    <p:extLst>
      <p:ext uri="{BB962C8B-B14F-4D97-AF65-F5344CB8AC3E}">
        <p14:creationId xmlns:p14="http://schemas.microsoft.com/office/powerpoint/2010/main" val="19565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83431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1149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3905560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230744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3462E3B1-BC34-4E97-A14C-BA26FC996A1B}" type="slidenum">
              <a:rPr lang="en-US" smtClean="0"/>
              <a:pPr/>
              <a:t>‹#›</a:t>
            </a:fld>
            <a:endParaRPr lang="en-US"/>
          </a:p>
        </p:txBody>
      </p:sp>
    </p:spTree>
    <p:extLst>
      <p:ext uri="{BB962C8B-B14F-4D97-AF65-F5344CB8AC3E}">
        <p14:creationId xmlns:p14="http://schemas.microsoft.com/office/powerpoint/2010/main" val="141104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3462E3B1-BC34-4E97-A14C-BA26FC996A1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951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A871ED-F907-44A4-93DE-4F3F15169230}" type="datetimeFigureOut">
              <a:rPr lang="en-US" smtClean="0">
                <a:solidFill>
                  <a:srgbClr val="DFDCB7"/>
                </a:solidFill>
              </a:rPr>
              <a:pPr/>
              <a:t>9/12/2017</a:t>
            </a:fld>
            <a:endParaRPr lang="en-US">
              <a:solidFill>
                <a:srgbClr val="DFDCB7"/>
              </a:solidFill>
            </a:endParaRPr>
          </a:p>
        </p:txBody>
      </p:sp>
      <p:sp>
        <p:nvSpPr>
          <p:cNvPr id="9" name="Slide Number Placeholder 8"/>
          <p:cNvSpPr>
            <a:spLocks noGrp="1"/>
          </p:cNvSpPr>
          <p:nvPr>
            <p:ph type="sldNum" sz="quarter" idx="11"/>
          </p:nvPr>
        </p:nvSpPr>
        <p:spPr/>
        <p:txBody>
          <a:bodyPr/>
          <a:lstStyle/>
          <a:p>
            <a:fld id="{3462E3B1-BC34-4E97-A14C-BA26FC996A1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97504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462E3B1-BC34-4E97-A14C-BA26FC996A1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FA871ED-F907-44A4-93DE-4F3F15169230}" type="datetimeFigureOut">
              <a:rPr lang="en-US" smtClean="0">
                <a:solidFill>
                  <a:srgbClr val="DFDCB7"/>
                </a:solidFill>
              </a:rPr>
              <a:pPr/>
              <a:t>9/12/2017</a:t>
            </a:fld>
            <a:endParaRPr lang="en-US">
              <a:solidFill>
                <a:srgbClr val="DFDCB7"/>
              </a:solidFill>
            </a:endParaRPr>
          </a:p>
        </p:txBody>
      </p:sp>
    </p:spTree>
    <p:extLst>
      <p:ext uri="{BB962C8B-B14F-4D97-AF65-F5344CB8AC3E}">
        <p14:creationId xmlns:p14="http://schemas.microsoft.com/office/powerpoint/2010/main" val="64216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462E3B1-BC34-4E97-A14C-BA26FC996A1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FA871ED-F907-44A4-93DE-4F3F15169230}" type="datetimeFigureOut">
              <a:rPr lang="en-US" smtClean="0"/>
              <a:t>9/12/2017</a:t>
            </a:fld>
            <a:endParaRPr lang="en-US"/>
          </a:p>
        </p:txBody>
      </p:sp>
    </p:spTree>
    <p:extLst>
      <p:ext uri="{BB962C8B-B14F-4D97-AF65-F5344CB8AC3E}">
        <p14:creationId xmlns:p14="http://schemas.microsoft.com/office/powerpoint/2010/main" val="852562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i6PsyIbhHQ8" TargetMode="External"/><Relationship Id="rId2" Type="http://schemas.openxmlformats.org/officeDocument/2006/relationships/hyperlink" Target="https://www.youtube.com/watch?v=UyqMpRP2qo42" TargetMode="External"/><Relationship Id="rId1" Type="http://schemas.openxmlformats.org/officeDocument/2006/relationships/slideLayout" Target="../slideLayouts/slideLayout13.xml"/><Relationship Id="rId6" Type="http://schemas.openxmlformats.org/officeDocument/2006/relationships/hyperlink" Target="https://www.youtube.com/watch?v=wmrSafsc4Mc" TargetMode="External"/><Relationship Id="rId5" Type="http://schemas.openxmlformats.org/officeDocument/2006/relationships/hyperlink" Target="https://www.youtube.com/watch?v=vs0fy0Rs8PM" TargetMode="External"/><Relationship Id="rId4" Type="http://schemas.openxmlformats.org/officeDocument/2006/relationships/hyperlink" Target="http://www.youtube.com/watch?v=XqTUG8MPmG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What we do Today (3 Days)</a:t>
            </a:r>
            <a:endParaRPr lang="en-US" dirty="0"/>
          </a:p>
        </p:txBody>
      </p:sp>
      <p:sp>
        <p:nvSpPr>
          <p:cNvPr id="3" name="Content Placeholder 2"/>
          <p:cNvSpPr>
            <a:spLocks noGrp="1"/>
          </p:cNvSpPr>
          <p:nvPr>
            <p:ph idx="1"/>
          </p:nvPr>
        </p:nvSpPr>
        <p:spPr>
          <a:xfrm>
            <a:off x="228600" y="1066800"/>
            <a:ext cx="8077200" cy="5410200"/>
          </a:xfrm>
        </p:spPr>
        <p:txBody>
          <a:bodyPr/>
          <a:lstStyle/>
          <a:p>
            <a:r>
              <a:rPr lang="en-US" sz="3200" dirty="0"/>
              <a:t>Journal</a:t>
            </a:r>
          </a:p>
          <a:p>
            <a:r>
              <a:rPr lang="en-US" sz="3200" dirty="0" smtClean="0"/>
              <a:t>View and respond to animal intelligence clips</a:t>
            </a:r>
          </a:p>
          <a:p>
            <a:r>
              <a:rPr lang="en-US" sz="3200" dirty="0" smtClean="0"/>
              <a:t>Read the </a:t>
            </a:r>
            <a:r>
              <a:rPr lang="en-US" sz="3200" i="1" dirty="0" smtClean="0"/>
              <a:t>Time </a:t>
            </a:r>
            <a:r>
              <a:rPr lang="en-US" sz="3200" dirty="0" smtClean="0"/>
              <a:t>article, “Can Animals Think”?</a:t>
            </a:r>
          </a:p>
          <a:p>
            <a:r>
              <a:rPr lang="en-US" sz="3200" dirty="0" smtClean="0"/>
              <a:t>Introduce MTEPAC Paragraph Writing</a:t>
            </a:r>
          </a:p>
          <a:p>
            <a:pPr marL="114300" indent="0">
              <a:buNone/>
            </a:pPr>
            <a:r>
              <a:rPr lang="en-US" sz="3200" b="1" dirty="0" smtClean="0">
                <a:solidFill>
                  <a:srgbClr val="FF0000"/>
                </a:solidFill>
              </a:rPr>
              <a:t>Learning Targets:</a:t>
            </a:r>
          </a:p>
          <a:p>
            <a:pPr marL="114300" indent="0">
              <a:buNone/>
            </a:pPr>
            <a:r>
              <a:rPr lang="en-US" sz="3200" b="1" dirty="0" smtClean="0">
                <a:solidFill>
                  <a:srgbClr val="FF0000"/>
                </a:solidFill>
              </a:rPr>
              <a:t>-Identify the two central ideas in the article, “Can Animals Think?”</a:t>
            </a:r>
          </a:p>
          <a:p>
            <a:pPr marL="114300" indent="0">
              <a:buNone/>
            </a:pPr>
            <a:r>
              <a:rPr lang="en-US" sz="3200" b="1" dirty="0" smtClean="0">
                <a:solidFill>
                  <a:srgbClr val="FF0000"/>
                </a:solidFill>
              </a:rPr>
              <a:t>-Write an informative paragraph using the MTEPAC strategy.</a:t>
            </a:r>
          </a:p>
          <a:p>
            <a:pPr marL="114300" indent="0">
              <a:buNone/>
            </a:pPr>
            <a:endParaRPr lang="en-US" dirty="0"/>
          </a:p>
        </p:txBody>
      </p:sp>
    </p:spTree>
    <p:extLst>
      <p:ext uri="{BB962C8B-B14F-4D97-AF65-F5344CB8AC3E}">
        <p14:creationId xmlns:p14="http://schemas.microsoft.com/office/powerpoint/2010/main" val="257840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Starter</a:t>
            </a:r>
            <a:endParaRPr lang="en-US" dirty="0"/>
          </a:p>
        </p:txBody>
      </p:sp>
      <p:sp>
        <p:nvSpPr>
          <p:cNvPr id="3" name="Content Placeholder 2"/>
          <p:cNvSpPr>
            <a:spLocks noGrp="1"/>
          </p:cNvSpPr>
          <p:nvPr>
            <p:ph idx="1"/>
          </p:nvPr>
        </p:nvSpPr>
        <p:spPr>
          <a:xfrm>
            <a:off x="152400" y="1295400"/>
            <a:ext cx="8153400" cy="5105400"/>
          </a:xfrm>
        </p:spPr>
        <p:txBody>
          <a:bodyPr>
            <a:normAutofit/>
          </a:bodyPr>
          <a:lstStyle/>
          <a:p>
            <a:r>
              <a:rPr lang="en-US" sz="2800" dirty="0" smtClean="0"/>
              <a:t>The following slides outline how the MTEPAC writing formula works.  We will use this format for our essays and paragraphs for the first semester.</a:t>
            </a:r>
            <a:endParaRPr lang="en-US" sz="2800" dirty="0"/>
          </a:p>
        </p:txBody>
      </p:sp>
    </p:spTree>
    <p:extLst>
      <p:ext uri="{BB962C8B-B14F-4D97-AF65-F5344CB8AC3E}">
        <p14:creationId xmlns:p14="http://schemas.microsoft.com/office/powerpoint/2010/main" val="1632633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305800" cy="1143000"/>
          </a:xfrm>
        </p:spPr>
        <p:txBody>
          <a:bodyPr>
            <a:normAutofit fontScale="90000"/>
          </a:bodyPr>
          <a:lstStyle/>
          <a:p>
            <a:r>
              <a:rPr lang="en-US" dirty="0" smtClean="0"/>
              <a:t>An Introduction of MTEPAC sentence paragraph</a:t>
            </a:r>
            <a:endParaRPr lang="en-US" dirty="0"/>
          </a:p>
        </p:txBody>
      </p:sp>
      <p:sp>
        <p:nvSpPr>
          <p:cNvPr id="3" name="Content Placeholder 2"/>
          <p:cNvSpPr>
            <a:spLocks noGrp="1"/>
          </p:cNvSpPr>
          <p:nvPr>
            <p:ph idx="1"/>
          </p:nvPr>
        </p:nvSpPr>
        <p:spPr/>
        <p:txBody>
          <a:bodyPr>
            <a:normAutofit/>
          </a:bodyPr>
          <a:lstStyle/>
          <a:p>
            <a:r>
              <a:rPr lang="en-US" sz="3000" dirty="0" smtClean="0">
                <a:solidFill>
                  <a:srgbClr val="FF0000"/>
                </a:solidFill>
              </a:rPr>
              <a:t>M</a:t>
            </a:r>
            <a:r>
              <a:rPr lang="en-US" sz="3000" dirty="0" smtClean="0"/>
              <a:t>ain Idea</a:t>
            </a:r>
          </a:p>
          <a:p>
            <a:r>
              <a:rPr lang="en-US" sz="3000" dirty="0" smtClean="0">
                <a:solidFill>
                  <a:srgbClr val="FF0000"/>
                </a:solidFill>
              </a:rPr>
              <a:t>T</a:t>
            </a:r>
            <a:r>
              <a:rPr lang="en-US" sz="3000" dirty="0" smtClean="0"/>
              <a:t>opic sentence</a:t>
            </a:r>
          </a:p>
          <a:p>
            <a:r>
              <a:rPr lang="en-US" sz="3000" dirty="0" smtClean="0">
                <a:solidFill>
                  <a:srgbClr val="FF0000"/>
                </a:solidFill>
              </a:rPr>
              <a:t>E</a:t>
            </a:r>
            <a:r>
              <a:rPr lang="en-US" sz="3000" dirty="0" smtClean="0"/>
              <a:t>vidence</a:t>
            </a:r>
          </a:p>
          <a:p>
            <a:r>
              <a:rPr lang="en-US" sz="3000" dirty="0" smtClean="0">
                <a:solidFill>
                  <a:srgbClr val="FF0000"/>
                </a:solidFill>
              </a:rPr>
              <a:t>P</a:t>
            </a:r>
            <a:r>
              <a:rPr lang="en-US" sz="3000" dirty="0" smtClean="0"/>
              <a:t>araphrase</a:t>
            </a:r>
          </a:p>
          <a:p>
            <a:r>
              <a:rPr lang="en-US" sz="3000" dirty="0" smtClean="0">
                <a:solidFill>
                  <a:srgbClr val="FF0000"/>
                </a:solidFill>
              </a:rPr>
              <a:t>A</a:t>
            </a:r>
            <a:r>
              <a:rPr lang="en-US" sz="3000" dirty="0" smtClean="0"/>
              <a:t>nalysis</a:t>
            </a:r>
          </a:p>
          <a:p>
            <a:r>
              <a:rPr lang="en-US" sz="3000" dirty="0" smtClean="0">
                <a:solidFill>
                  <a:srgbClr val="FF0000"/>
                </a:solidFill>
              </a:rPr>
              <a:t>C</a:t>
            </a:r>
            <a:r>
              <a:rPr lang="en-US" sz="3000" dirty="0" smtClean="0"/>
              <a:t>oncluding Sentence</a:t>
            </a:r>
            <a:endParaRPr lang="en-US" sz="3000" dirty="0"/>
          </a:p>
        </p:txBody>
      </p:sp>
    </p:spTree>
    <p:extLst>
      <p:ext uri="{BB962C8B-B14F-4D97-AF65-F5344CB8AC3E}">
        <p14:creationId xmlns:p14="http://schemas.microsoft.com/office/powerpoint/2010/main" val="240219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086600" cy="838200"/>
          </a:xfrm>
        </p:spPr>
        <p:txBody>
          <a:bodyPr>
            <a:normAutofit/>
          </a:bodyPr>
          <a:lstStyle/>
          <a:p>
            <a:r>
              <a:rPr lang="en-US" dirty="0" smtClean="0">
                <a:solidFill>
                  <a:schemeClr val="tx1"/>
                </a:solidFill>
              </a:rPr>
              <a:t>1. </a:t>
            </a:r>
            <a:r>
              <a:rPr lang="en-US" dirty="0" smtClean="0">
                <a:solidFill>
                  <a:srgbClr val="FF0000"/>
                </a:solidFill>
              </a:rPr>
              <a:t>M</a:t>
            </a:r>
            <a:r>
              <a:rPr lang="en-US" dirty="0" smtClean="0">
                <a:solidFill>
                  <a:schemeClr val="tx1"/>
                </a:solidFill>
              </a:rPr>
              <a:t>TEPAC</a:t>
            </a:r>
            <a:endParaRPr lang="en-US" dirty="0">
              <a:solidFill>
                <a:srgbClr val="FF0000"/>
              </a:solidFill>
            </a:endParaRPr>
          </a:p>
        </p:txBody>
      </p:sp>
      <p:sp>
        <p:nvSpPr>
          <p:cNvPr id="3" name="Content Placeholder 2"/>
          <p:cNvSpPr>
            <a:spLocks noGrp="1"/>
          </p:cNvSpPr>
          <p:nvPr>
            <p:ph idx="1"/>
          </p:nvPr>
        </p:nvSpPr>
        <p:spPr>
          <a:xfrm>
            <a:off x="228600" y="914400"/>
            <a:ext cx="8305800" cy="5562600"/>
          </a:xfrm>
        </p:spPr>
        <p:txBody>
          <a:bodyPr/>
          <a:lstStyle/>
          <a:p>
            <a:r>
              <a:rPr lang="en-US" sz="2800" dirty="0"/>
              <a:t>What is the “Main Idea”?</a:t>
            </a:r>
            <a:endParaRPr lang="en-US" sz="2800" dirty="0" smtClean="0"/>
          </a:p>
          <a:p>
            <a:endParaRPr lang="en-US" sz="2800" dirty="0"/>
          </a:p>
          <a:p>
            <a:r>
              <a:rPr lang="en-US" sz="2800" dirty="0" smtClean="0"/>
              <a:t>The Main Idea is the </a:t>
            </a:r>
            <a:r>
              <a:rPr lang="en-US" sz="2800" b="1" dirty="0" smtClean="0">
                <a:solidFill>
                  <a:srgbClr val="FF0000"/>
                </a:solidFill>
              </a:rPr>
              <a:t>large, overall topic of the essay.</a:t>
            </a:r>
          </a:p>
          <a:p>
            <a:r>
              <a:rPr lang="en-US" sz="2800" dirty="0" smtClean="0"/>
              <a:t>What is our overall topic?</a:t>
            </a:r>
          </a:p>
          <a:p>
            <a:r>
              <a:rPr lang="en-US" sz="2800" dirty="0" smtClean="0">
                <a:solidFill>
                  <a:srgbClr val="FF0000"/>
                </a:solidFill>
              </a:rPr>
              <a:t>Sample</a:t>
            </a:r>
            <a:r>
              <a:rPr lang="en-US" sz="2800" dirty="0" smtClean="0"/>
              <a:t> Main Idea sentences:</a:t>
            </a:r>
          </a:p>
          <a:p>
            <a:endParaRPr lang="en-US" sz="2800" dirty="0" smtClean="0"/>
          </a:p>
          <a:p>
            <a:pPr marL="0" indent="0">
              <a:buNone/>
            </a:pPr>
            <a:r>
              <a:rPr lang="en-US" sz="2800" dirty="0"/>
              <a:t>	</a:t>
            </a:r>
            <a:r>
              <a:rPr lang="en-US" sz="2800" dirty="0" smtClean="0"/>
              <a:t>Scientists have been studying animal intelligence since the 1960’s and most are coming to the conclusion that animals are smarter than most previously thought.</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7891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001000" cy="1020762"/>
          </a:xfrm>
        </p:spPr>
        <p:txBody>
          <a:bodyPr/>
          <a:lstStyle/>
          <a:p>
            <a:r>
              <a:rPr lang="en-US" dirty="0" smtClean="0">
                <a:solidFill>
                  <a:schemeClr val="accent5">
                    <a:lumMod val="50000"/>
                  </a:schemeClr>
                </a:solidFill>
              </a:rPr>
              <a:t>2. M</a:t>
            </a:r>
            <a:r>
              <a:rPr lang="en-US" b="1" dirty="0" smtClean="0">
                <a:solidFill>
                  <a:srgbClr val="FF0000"/>
                </a:solidFill>
              </a:rPr>
              <a:t>T</a:t>
            </a:r>
            <a:r>
              <a:rPr lang="en-US" dirty="0" smtClean="0"/>
              <a:t>EPAC:  Sample </a:t>
            </a:r>
            <a:r>
              <a:rPr lang="en-US" b="1" dirty="0" smtClean="0">
                <a:solidFill>
                  <a:srgbClr val="FF0000"/>
                </a:solidFill>
              </a:rPr>
              <a:t>T</a:t>
            </a:r>
            <a:r>
              <a:rPr lang="en-US" dirty="0" smtClean="0"/>
              <a:t>opic Sentence</a:t>
            </a:r>
            <a:endParaRPr lang="en-US" sz="3600" dirty="0"/>
          </a:p>
        </p:txBody>
      </p:sp>
      <p:sp>
        <p:nvSpPr>
          <p:cNvPr id="3" name="Content Placeholder 2"/>
          <p:cNvSpPr>
            <a:spLocks noGrp="1"/>
          </p:cNvSpPr>
          <p:nvPr>
            <p:ph idx="1"/>
          </p:nvPr>
        </p:nvSpPr>
        <p:spPr>
          <a:xfrm>
            <a:off x="152400" y="1371600"/>
            <a:ext cx="8229600" cy="5105400"/>
          </a:xfrm>
        </p:spPr>
        <p:txBody>
          <a:bodyPr>
            <a:normAutofit/>
          </a:bodyPr>
          <a:lstStyle/>
          <a:p>
            <a:pPr marL="114300" indent="0">
              <a:buNone/>
            </a:pPr>
            <a:r>
              <a:rPr lang="en-US" sz="2800" dirty="0" smtClean="0"/>
              <a:t>Identify the </a:t>
            </a:r>
            <a:r>
              <a:rPr lang="en-US" sz="2800" dirty="0" smtClean="0">
                <a:solidFill>
                  <a:srgbClr val="FF0000"/>
                </a:solidFill>
              </a:rPr>
              <a:t>Title, Author, and write a Thesis</a:t>
            </a:r>
          </a:p>
          <a:p>
            <a:pPr marL="114300" indent="0">
              <a:buNone/>
            </a:pPr>
            <a:endParaRPr lang="en-US" sz="2800" dirty="0" smtClean="0"/>
          </a:p>
          <a:p>
            <a:pPr marL="114300" indent="0">
              <a:buNone/>
            </a:pPr>
            <a:r>
              <a:rPr lang="en-US" sz="2800" dirty="0" smtClean="0"/>
              <a:t>	The article, </a:t>
            </a:r>
            <a:r>
              <a:rPr lang="en-US" sz="2800" dirty="0" smtClean="0">
                <a:solidFill>
                  <a:srgbClr val="0070C0"/>
                </a:solidFill>
              </a:rPr>
              <a:t>“Can Animals Think,” </a:t>
            </a:r>
            <a:r>
              <a:rPr lang="en-US" sz="2800" dirty="0" smtClean="0"/>
              <a:t>by </a:t>
            </a:r>
            <a:r>
              <a:rPr lang="en-US" sz="2800" dirty="0" smtClean="0">
                <a:solidFill>
                  <a:srgbClr val="0070C0"/>
                </a:solidFill>
              </a:rPr>
              <a:t>Eugene Linden</a:t>
            </a:r>
            <a:r>
              <a:rPr lang="en-US" sz="2800" dirty="0" smtClean="0"/>
              <a:t>, </a:t>
            </a:r>
            <a:r>
              <a:rPr lang="en-US" sz="2800" dirty="0" smtClean="0">
                <a:solidFill>
                  <a:srgbClr val="7030A0"/>
                </a:solidFill>
              </a:rPr>
              <a:t>makes three interesting arguments on how animals are using creative intelligence on a much more complex level than scientists first thought.</a:t>
            </a:r>
          </a:p>
          <a:p>
            <a:pPr marL="114300" indent="0">
              <a:buNone/>
            </a:pPr>
            <a:endParaRPr lang="en-US" sz="2800" dirty="0"/>
          </a:p>
        </p:txBody>
      </p:sp>
    </p:spTree>
    <p:extLst>
      <p:ext uri="{BB962C8B-B14F-4D97-AF65-F5344CB8AC3E}">
        <p14:creationId xmlns:p14="http://schemas.microsoft.com/office/powerpoint/2010/main" val="366185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58" y="152400"/>
            <a:ext cx="7620000" cy="639762"/>
          </a:xfrm>
        </p:spPr>
        <p:txBody>
          <a:bodyPr/>
          <a:lstStyle/>
          <a:p>
            <a:r>
              <a:rPr lang="en-US" dirty="0" smtClean="0"/>
              <a:t>MT</a:t>
            </a:r>
            <a:r>
              <a:rPr lang="en-US" b="1" dirty="0" smtClean="0">
                <a:solidFill>
                  <a:srgbClr val="FF0000"/>
                </a:solidFill>
              </a:rPr>
              <a:t>E</a:t>
            </a:r>
            <a:r>
              <a:rPr lang="en-US" dirty="0" smtClean="0"/>
              <a:t>PAC Sample </a:t>
            </a:r>
            <a:r>
              <a:rPr lang="en-US" b="1" dirty="0" smtClean="0">
                <a:solidFill>
                  <a:srgbClr val="FF0000"/>
                </a:solidFill>
              </a:rPr>
              <a:t>E</a:t>
            </a:r>
            <a:r>
              <a:rPr lang="en-US" dirty="0" smtClean="0"/>
              <a:t>vidence</a:t>
            </a:r>
            <a:endParaRPr lang="en-US" dirty="0"/>
          </a:p>
        </p:txBody>
      </p:sp>
      <p:sp>
        <p:nvSpPr>
          <p:cNvPr id="3" name="Content Placeholder 2"/>
          <p:cNvSpPr>
            <a:spLocks noGrp="1"/>
          </p:cNvSpPr>
          <p:nvPr>
            <p:ph idx="1"/>
          </p:nvPr>
        </p:nvSpPr>
        <p:spPr>
          <a:xfrm>
            <a:off x="21608" y="914400"/>
            <a:ext cx="8284191" cy="5486400"/>
          </a:xfrm>
        </p:spPr>
        <p:txBody>
          <a:bodyPr>
            <a:normAutofit/>
          </a:bodyPr>
          <a:lstStyle/>
          <a:p>
            <a:pPr marL="114300" indent="0">
              <a:buNone/>
            </a:pPr>
            <a:r>
              <a:rPr lang="en-US" sz="2800" dirty="0" smtClean="0"/>
              <a:t>Cite specific details from the text.  These should be </a:t>
            </a:r>
            <a:r>
              <a:rPr lang="en-US" sz="2800" dirty="0" smtClean="0">
                <a:solidFill>
                  <a:srgbClr val="FF0000"/>
                </a:solidFill>
              </a:rPr>
              <a:t>direct quotes.</a:t>
            </a:r>
          </a:p>
          <a:p>
            <a:pPr marL="114300" indent="0">
              <a:buNone/>
            </a:pPr>
            <a:endParaRPr lang="en-US" sz="2800" dirty="0" smtClean="0"/>
          </a:p>
          <a:p>
            <a:pPr marL="114300" indent="0">
              <a:buNone/>
            </a:pPr>
            <a:r>
              <a:rPr lang="en-US" sz="2800" dirty="0" smtClean="0"/>
              <a:t>The first creative example is Fu Manchu’s amazing escape.  The article states, that the orangutan used a piece of metal to, </a:t>
            </a:r>
            <a:r>
              <a:rPr lang="en-US" sz="2800" b="1" dirty="0" smtClean="0">
                <a:solidFill>
                  <a:srgbClr val="0070C0"/>
                </a:solidFill>
              </a:rPr>
              <a:t>“slide a wire into the gap, slip a latch, and pop the door open” (27). </a:t>
            </a:r>
            <a:r>
              <a:rPr lang="en-US" sz="2800" dirty="0" smtClean="0"/>
              <a:t>Fu was also hiding the lock pick </a:t>
            </a:r>
            <a:r>
              <a:rPr lang="en-US" sz="2800" b="1" dirty="0" smtClean="0">
                <a:solidFill>
                  <a:srgbClr val="0070C0"/>
                </a:solidFill>
              </a:rPr>
              <a:t>“between his lip and gum” </a:t>
            </a:r>
            <a:r>
              <a:rPr lang="en-US" sz="2800" dirty="0" smtClean="0"/>
              <a:t>in between escapes.</a:t>
            </a:r>
          </a:p>
          <a:p>
            <a:pPr marL="114300" indent="0">
              <a:buNone/>
            </a:pPr>
            <a:endParaRPr lang="en-US" sz="2800" dirty="0"/>
          </a:p>
        </p:txBody>
      </p:sp>
    </p:spTree>
    <p:extLst>
      <p:ext uri="{BB962C8B-B14F-4D97-AF65-F5344CB8AC3E}">
        <p14:creationId xmlns:p14="http://schemas.microsoft.com/office/powerpoint/2010/main" val="42567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5" y="152400"/>
            <a:ext cx="7620000" cy="639762"/>
          </a:xfrm>
        </p:spPr>
        <p:txBody>
          <a:bodyPr/>
          <a:lstStyle/>
          <a:p>
            <a:r>
              <a:rPr lang="en-US" dirty="0" smtClean="0"/>
              <a:t>MTE</a:t>
            </a:r>
            <a:r>
              <a:rPr lang="en-US" b="1" dirty="0" smtClean="0">
                <a:solidFill>
                  <a:srgbClr val="FF0000"/>
                </a:solidFill>
              </a:rPr>
              <a:t>P</a:t>
            </a:r>
            <a:r>
              <a:rPr lang="en-US" dirty="0" smtClean="0"/>
              <a:t>AC Sample </a:t>
            </a:r>
            <a:r>
              <a:rPr lang="en-US" b="1" dirty="0" smtClean="0">
                <a:solidFill>
                  <a:srgbClr val="FF0000"/>
                </a:solidFill>
              </a:rPr>
              <a:t>P</a:t>
            </a:r>
            <a:r>
              <a:rPr lang="en-US" dirty="0" smtClean="0"/>
              <a:t>araphrase</a:t>
            </a:r>
            <a:endParaRPr lang="en-US" dirty="0"/>
          </a:p>
        </p:txBody>
      </p:sp>
      <p:sp>
        <p:nvSpPr>
          <p:cNvPr id="3" name="Content Placeholder 2"/>
          <p:cNvSpPr>
            <a:spLocks noGrp="1"/>
          </p:cNvSpPr>
          <p:nvPr>
            <p:ph idx="1"/>
          </p:nvPr>
        </p:nvSpPr>
        <p:spPr>
          <a:xfrm>
            <a:off x="152400" y="990600"/>
            <a:ext cx="8001000" cy="4800600"/>
          </a:xfrm>
        </p:spPr>
        <p:txBody>
          <a:bodyPr>
            <a:normAutofit/>
          </a:bodyPr>
          <a:lstStyle/>
          <a:p>
            <a:pPr marL="114300" indent="0">
              <a:buNone/>
            </a:pPr>
            <a:r>
              <a:rPr lang="en-US" sz="2800" dirty="0" smtClean="0"/>
              <a:t>Paraphrase means to use </a:t>
            </a:r>
            <a:r>
              <a:rPr lang="en-US" sz="2800" b="1" dirty="0" smtClean="0"/>
              <a:t>your own thinking and words </a:t>
            </a:r>
            <a:r>
              <a:rPr lang="en-US" sz="2800" dirty="0" smtClean="0"/>
              <a:t>to explain the </a:t>
            </a:r>
            <a:r>
              <a:rPr lang="en-US" sz="2800" dirty="0" smtClean="0">
                <a:solidFill>
                  <a:srgbClr val="FF0000"/>
                </a:solidFill>
              </a:rPr>
              <a:t>author’s ideas</a:t>
            </a:r>
            <a:r>
              <a:rPr lang="en-US" sz="2800" dirty="0" smtClean="0"/>
              <a:t>.</a:t>
            </a:r>
          </a:p>
          <a:p>
            <a:pPr marL="114300" indent="0">
              <a:buNone/>
            </a:pPr>
            <a:endParaRPr lang="en-US" sz="2800" dirty="0" smtClean="0"/>
          </a:p>
          <a:p>
            <a:pPr marL="114300" indent="0">
              <a:buNone/>
            </a:pPr>
            <a:r>
              <a:rPr lang="en-US" sz="2800" dirty="0" smtClean="0"/>
              <a:t>This is cool because Fu was able to create and then fulfill a plan to escape his cage.  According to the article, he had the creativity to bend a piece of metal and then use it open the door.</a:t>
            </a:r>
            <a:endParaRPr lang="en-US" sz="2800" dirty="0"/>
          </a:p>
        </p:txBody>
      </p:sp>
    </p:spTree>
    <p:extLst>
      <p:ext uri="{BB962C8B-B14F-4D97-AF65-F5344CB8AC3E}">
        <p14:creationId xmlns:p14="http://schemas.microsoft.com/office/powerpoint/2010/main" val="188117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886"/>
            <a:ext cx="7620000" cy="446314"/>
          </a:xfrm>
        </p:spPr>
        <p:txBody>
          <a:bodyPr/>
          <a:lstStyle/>
          <a:p>
            <a:r>
              <a:rPr lang="en-US" dirty="0" smtClean="0"/>
              <a:t>MTEP</a:t>
            </a:r>
            <a:r>
              <a:rPr lang="en-US" b="1" dirty="0" smtClean="0">
                <a:solidFill>
                  <a:srgbClr val="FF0000"/>
                </a:solidFill>
              </a:rPr>
              <a:t>A</a:t>
            </a:r>
            <a:r>
              <a:rPr lang="en-US" dirty="0" smtClean="0"/>
              <a:t>C Sample </a:t>
            </a:r>
            <a:r>
              <a:rPr lang="en-US" b="1" dirty="0" smtClean="0">
                <a:solidFill>
                  <a:srgbClr val="FF0000"/>
                </a:solidFill>
              </a:rPr>
              <a:t>A</a:t>
            </a:r>
            <a:r>
              <a:rPr lang="en-US" dirty="0" smtClean="0"/>
              <a:t>nalysis</a:t>
            </a:r>
            <a:endParaRPr lang="en-US" dirty="0"/>
          </a:p>
        </p:txBody>
      </p:sp>
      <p:sp>
        <p:nvSpPr>
          <p:cNvPr id="3" name="Content Placeholder 2"/>
          <p:cNvSpPr>
            <a:spLocks noGrp="1"/>
          </p:cNvSpPr>
          <p:nvPr>
            <p:ph idx="1"/>
          </p:nvPr>
        </p:nvSpPr>
        <p:spPr>
          <a:xfrm>
            <a:off x="0" y="478970"/>
            <a:ext cx="8382000" cy="6226630"/>
          </a:xfrm>
        </p:spPr>
        <p:txBody>
          <a:bodyPr>
            <a:normAutofit lnSpcReduction="10000"/>
          </a:bodyPr>
          <a:lstStyle/>
          <a:p>
            <a:r>
              <a:rPr lang="en-US" sz="2800" dirty="0" smtClean="0"/>
              <a:t>To analyze means to </a:t>
            </a:r>
            <a:r>
              <a:rPr lang="en-US" sz="2800" dirty="0" smtClean="0">
                <a:solidFill>
                  <a:srgbClr val="FF0000"/>
                </a:solidFill>
              </a:rPr>
              <a:t>explain</a:t>
            </a:r>
            <a:r>
              <a:rPr lang="en-US" sz="2800" dirty="0" smtClean="0"/>
              <a:t> why something is important and to </a:t>
            </a:r>
            <a:r>
              <a:rPr lang="en-US" sz="2800" dirty="0" smtClean="0">
                <a:solidFill>
                  <a:srgbClr val="FF0000"/>
                </a:solidFill>
              </a:rPr>
              <a:t>prove </a:t>
            </a:r>
            <a:r>
              <a:rPr lang="en-US" sz="2800" dirty="0" smtClean="0"/>
              <a:t>that your evidence is </a:t>
            </a:r>
            <a:r>
              <a:rPr lang="en-US" sz="2800" dirty="0" smtClean="0">
                <a:solidFill>
                  <a:srgbClr val="FF0000"/>
                </a:solidFill>
              </a:rPr>
              <a:t>correct reasoning.</a:t>
            </a:r>
          </a:p>
          <a:p>
            <a:pPr marL="114300" indent="0">
              <a:buNone/>
            </a:pPr>
            <a:endParaRPr lang="en-US" sz="2800" dirty="0" smtClean="0"/>
          </a:p>
          <a:p>
            <a:r>
              <a:rPr lang="en-US" sz="2800" dirty="0" smtClean="0"/>
              <a:t>While it is never stated directly in the article, it could be inferred that Fu had seen the metal keys that the zookeepers used to open cages and came to the conclusion that something similar, like the metal piece that he probably found on the zoo grounds, looked like keys.  Fu probably also saw the keepers tug on the door.  He also tried this and was able to escape.  </a:t>
            </a:r>
          </a:p>
          <a:p>
            <a:r>
              <a:rPr lang="en-US" sz="2800" dirty="0" smtClean="0">
                <a:solidFill>
                  <a:srgbClr val="7030A0"/>
                </a:solidFill>
              </a:rPr>
              <a:t>Notice that in the analysis, even though the writer is expressing  analysis of the author, </a:t>
            </a:r>
            <a:r>
              <a:rPr lang="en-US" sz="2800" b="1" dirty="0" smtClean="0">
                <a:solidFill>
                  <a:srgbClr val="7030A0"/>
                </a:solidFill>
              </a:rPr>
              <a:t>NO “I, ME or YOU” IS USED.  No Personal pronouns are used in any part of the essay.  </a:t>
            </a:r>
            <a:endParaRPr lang="en-US" sz="2800" b="1" dirty="0">
              <a:solidFill>
                <a:srgbClr val="7030A0"/>
              </a:solidFill>
            </a:endParaRPr>
          </a:p>
        </p:txBody>
      </p:sp>
    </p:spTree>
    <p:extLst>
      <p:ext uri="{BB962C8B-B14F-4D97-AF65-F5344CB8AC3E}">
        <p14:creationId xmlns:p14="http://schemas.microsoft.com/office/powerpoint/2010/main" val="369076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10600" cy="639762"/>
          </a:xfrm>
        </p:spPr>
        <p:txBody>
          <a:bodyPr/>
          <a:lstStyle/>
          <a:p>
            <a:r>
              <a:rPr lang="en-US" sz="4000" dirty="0" smtClean="0"/>
              <a:t>MTEPA</a:t>
            </a:r>
            <a:r>
              <a:rPr lang="en-US" sz="4000" b="1" dirty="0" smtClean="0">
                <a:solidFill>
                  <a:srgbClr val="FF0000"/>
                </a:solidFill>
              </a:rPr>
              <a:t>C</a:t>
            </a:r>
            <a:r>
              <a:rPr lang="en-US" sz="4000" dirty="0" smtClean="0"/>
              <a:t> Sample </a:t>
            </a:r>
            <a:r>
              <a:rPr lang="en-US" sz="4000" b="1" dirty="0" smtClean="0">
                <a:solidFill>
                  <a:srgbClr val="FF0000"/>
                </a:solidFill>
              </a:rPr>
              <a:t>C</a:t>
            </a:r>
            <a:r>
              <a:rPr lang="en-US" sz="4000" dirty="0" smtClean="0"/>
              <a:t>oncluding Statement</a:t>
            </a:r>
            <a:endParaRPr lang="en-US" sz="4000" dirty="0"/>
          </a:p>
        </p:txBody>
      </p:sp>
      <p:sp>
        <p:nvSpPr>
          <p:cNvPr id="3" name="Content Placeholder 2"/>
          <p:cNvSpPr>
            <a:spLocks noGrp="1"/>
          </p:cNvSpPr>
          <p:nvPr>
            <p:ph idx="1"/>
          </p:nvPr>
        </p:nvSpPr>
        <p:spPr>
          <a:xfrm>
            <a:off x="152400" y="1066800"/>
            <a:ext cx="8229600" cy="5029200"/>
          </a:xfrm>
        </p:spPr>
        <p:txBody>
          <a:bodyPr>
            <a:normAutofit lnSpcReduction="10000"/>
          </a:bodyPr>
          <a:lstStyle/>
          <a:p>
            <a:r>
              <a:rPr lang="en-US" sz="2800" dirty="0"/>
              <a:t>Rephrase your </a:t>
            </a:r>
            <a:r>
              <a:rPr lang="en-US" sz="2800" dirty="0">
                <a:solidFill>
                  <a:srgbClr val="FF0000"/>
                </a:solidFill>
              </a:rPr>
              <a:t>topic </a:t>
            </a:r>
            <a:r>
              <a:rPr lang="en-US" sz="2800" dirty="0" smtClean="0">
                <a:solidFill>
                  <a:srgbClr val="FF0000"/>
                </a:solidFill>
              </a:rPr>
              <a:t>sentence</a:t>
            </a:r>
            <a:r>
              <a:rPr lang="en-US" sz="2800" dirty="0" smtClean="0"/>
              <a:t>.  </a:t>
            </a:r>
            <a:r>
              <a:rPr lang="en-US" sz="2800" dirty="0">
                <a:solidFill>
                  <a:srgbClr val="FF0000"/>
                </a:solidFill>
              </a:rPr>
              <a:t>Transition</a:t>
            </a:r>
            <a:r>
              <a:rPr lang="en-US" sz="2800" dirty="0"/>
              <a:t> to your next point</a:t>
            </a:r>
            <a:r>
              <a:rPr lang="en-US" sz="2800" dirty="0" smtClean="0"/>
              <a:t>.</a:t>
            </a:r>
          </a:p>
          <a:p>
            <a:endParaRPr lang="en-US" sz="2800" dirty="0"/>
          </a:p>
          <a:p>
            <a:r>
              <a:rPr lang="en-US" sz="2800" dirty="0" smtClean="0"/>
              <a:t>Fu </a:t>
            </a:r>
            <a:r>
              <a:rPr lang="en-US" sz="2800" dirty="0"/>
              <a:t>used his ability to creatively think to solve a complex problem, and there is even more evidence to suggest animals can think intelligently.</a:t>
            </a:r>
          </a:p>
          <a:p>
            <a:pPr marL="114300" indent="0">
              <a:buNone/>
            </a:pPr>
            <a:r>
              <a:rPr lang="en-US" sz="2800" dirty="0" smtClean="0"/>
              <a:t>	Another </a:t>
            </a:r>
            <a:r>
              <a:rPr lang="en-US" sz="2800" dirty="0"/>
              <a:t>example of animal creativity occurred when…</a:t>
            </a:r>
          </a:p>
          <a:p>
            <a:pPr marL="114300" indent="0">
              <a:buNone/>
            </a:pPr>
            <a:endParaRPr lang="en-US" sz="2800" dirty="0"/>
          </a:p>
          <a:p>
            <a:pPr marL="114300" indent="0">
              <a:buNone/>
            </a:pPr>
            <a:r>
              <a:rPr lang="en-US" sz="2800" dirty="0" smtClean="0"/>
              <a:t>Use the sample prompts on the MTEPAC handout to help with transition phrases</a:t>
            </a:r>
            <a:endParaRPr lang="en-US" sz="2800" dirty="0"/>
          </a:p>
        </p:txBody>
      </p:sp>
    </p:spTree>
    <p:extLst>
      <p:ext uri="{BB962C8B-B14F-4D97-AF65-F5344CB8AC3E}">
        <p14:creationId xmlns:p14="http://schemas.microsoft.com/office/powerpoint/2010/main" val="36996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077200" cy="6019800"/>
          </a:xfrm>
        </p:spPr>
        <p:txBody>
          <a:bodyPr>
            <a:normAutofit/>
          </a:bodyPr>
          <a:lstStyle/>
          <a:p>
            <a:pPr marL="114300" indent="0">
              <a:buNone/>
            </a:pPr>
            <a:r>
              <a:rPr lang="en-US" sz="4000" dirty="0" smtClean="0"/>
              <a:t>Now You Continue  Follow the directions on the handout to create paragraphs two and three.</a:t>
            </a:r>
          </a:p>
          <a:p>
            <a:endParaRPr lang="en-US" sz="2800" dirty="0"/>
          </a:p>
          <a:p>
            <a:r>
              <a:rPr lang="en-US" sz="2800" dirty="0" smtClean="0"/>
              <a:t>Topic, Evidence, Paraphrase, Analysis, concluding statement #2.</a:t>
            </a:r>
          </a:p>
          <a:p>
            <a:r>
              <a:rPr lang="en-US" sz="2800" dirty="0"/>
              <a:t>Topic, Evidence, Paraphrase, Analysis, concluding statement </a:t>
            </a:r>
            <a:r>
              <a:rPr lang="en-US" sz="2800" dirty="0" smtClean="0"/>
              <a:t>#3.</a:t>
            </a:r>
          </a:p>
          <a:p>
            <a:endParaRPr lang="en-US" sz="2800" dirty="0"/>
          </a:p>
          <a:p>
            <a:pPr marL="114300" indent="0">
              <a:buNone/>
            </a:pPr>
            <a:endParaRPr lang="en-US" sz="2800" dirty="0"/>
          </a:p>
          <a:p>
            <a:endParaRPr lang="en-US" sz="2800" dirty="0"/>
          </a:p>
        </p:txBody>
      </p:sp>
    </p:spTree>
    <p:extLst>
      <p:ext uri="{BB962C8B-B14F-4D97-AF65-F5344CB8AC3E}">
        <p14:creationId xmlns:p14="http://schemas.microsoft.com/office/powerpoint/2010/main" val="149191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smtClean="0"/>
              <a:t>Journal</a:t>
            </a:r>
            <a:endParaRPr lang="en-US" dirty="0"/>
          </a:p>
        </p:txBody>
      </p:sp>
      <p:sp>
        <p:nvSpPr>
          <p:cNvPr id="3" name="Content Placeholder 2"/>
          <p:cNvSpPr>
            <a:spLocks noGrp="1"/>
          </p:cNvSpPr>
          <p:nvPr>
            <p:ph idx="1"/>
          </p:nvPr>
        </p:nvSpPr>
        <p:spPr>
          <a:xfrm>
            <a:off x="152400" y="1066800"/>
            <a:ext cx="7924800" cy="5334000"/>
          </a:xfrm>
        </p:spPr>
        <p:txBody>
          <a:bodyPr>
            <a:normAutofit fontScale="92500" lnSpcReduction="20000"/>
          </a:bodyPr>
          <a:lstStyle/>
          <a:p>
            <a:r>
              <a:rPr lang="en-US" sz="2800" dirty="0" smtClean="0"/>
              <a:t>Monday 9/11/2017</a:t>
            </a:r>
          </a:p>
          <a:p>
            <a:r>
              <a:rPr lang="en-US" sz="2800" dirty="0" smtClean="0"/>
              <a:t>Journal </a:t>
            </a:r>
            <a:r>
              <a:rPr lang="en-US" sz="2800" dirty="0"/>
              <a:t>Topic: A conversation with your pet</a:t>
            </a:r>
            <a:r>
              <a:rPr lang="en-US" sz="2800" dirty="0" smtClean="0"/>
              <a:t>.  </a:t>
            </a:r>
          </a:p>
          <a:p>
            <a:r>
              <a:rPr lang="en-US" sz="2800" dirty="0" smtClean="0"/>
              <a:t>If you don’t have a pet, imagine how a conversation would work.  Give your pet the intelligence of a person so that he or she may reply to you.</a:t>
            </a:r>
          </a:p>
          <a:p>
            <a:r>
              <a:rPr lang="en-US" sz="2800" b="1" u="sng" dirty="0" smtClean="0"/>
              <a:t>Example:  </a:t>
            </a:r>
            <a:endParaRPr lang="en-US" sz="2800" b="1" u="sng" dirty="0"/>
          </a:p>
          <a:p>
            <a:r>
              <a:rPr lang="en-US" sz="2800" dirty="0"/>
              <a:t>Me:  Hey, Dakota, how’s it going?</a:t>
            </a:r>
          </a:p>
          <a:p>
            <a:r>
              <a:rPr lang="en-US" sz="2800" dirty="0"/>
              <a:t>D: Not so bad, I really hate being kenneled while you are at work.</a:t>
            </a:r>
          </a:p>
          <a:p>
            <a:r>
              <a:rPr lang="en-US" sz="2800" dirty="0"/>
              <a:t>Me:  I know but you and </a:t>
            </a:r>
            <a:r>
              <a:rPr lang="en-US" sz="2800" dirty="0" smtClean="0"/>
              <a:t>Buddy </a:t>
            </a:r>
            <a:r>
              <a:rPr lang="en-US" sz="2800" dirty="0"/>
              <a:t>would tear up the house if left out.</a:t>
            </a:r>
          </a:p>
          <a:p>
            <a:r>
              <a:rPr lang="en-US" sz="2800" dirty="0"/>
              <a:t>D:  Yeah.  That’s probably right, but, hey, that’s what dog’s do – </a:t>
            </a:r>
            <a:r>
              <a:rPr lang="en-US" sz="2800" dirty="0" smtClean="0"/>
              <a:t>Buddy and Jazz and I just want to be outside catching rabbits…</a:t>
            </a:r>
            <a:endParaRPr lang="en-US" sz="2800" dirty="0"/>
          </a:p>
          <a:p>
            <a:endParaRPr lang="en-US" dirty="0"/>
          </a:p>
        </p:txBody>
      </p:sp>
    </p:spTree>
    <p:extLst>
      <p:ext uri="{BB962C8B-B14F-4D97-AF65-F5344CB8AC3E}">
        <p14:creationId xmlns:p14="http://schemas.microsoft.com/office/powerpoint/2010/main" val="133367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533400"/>
          </a:xfrm>
        </p:spPr>
        <p:txBody>
          <a:bodyPr/>
          <a:lstStyle/>
          <a:p>
            <a:r>
              <a:rPr lang="en-US" dirty="0" smtClean="0"/>
              <a:t>Can animals think?</a:t>
            </a:r>
            <a:endParaRPr lang="en-US" dirty="0"/>
          </a:p>
        </p:txBody>
      </p:sp>
      <p:sp>
        <p:nvSpPr>
          <p:cNvPr id="3" name="Content Placeholder 2"/>
          <p:cNvSpPr>
            <a:spLocks noGrp="1"/>
          </p:cNvSpPr>
          <p:nvPr>
            <p:ph idx="1"/>
          </p:nvPr>
        </p:nvSpPr>
        <p:spPr>
          <a:xfrm>
            <a:off x="457200" y="762000"/>
            <a:ext cx="7620000" cy="5867400"/>
          </a:xfrm>
        </p:spPr>
        <p:txBody>
          <a:bodyPr>
            <a:normAutofit lnSpcReduction="10000"/>
          </a:bodyPr>
          <a:lstStyle/>
          <a:p>
            <a:pPr marL="114300" indent="0">
              <a:buNone/>
            </a:pPr>
            <a:r>
              <a:rPr lang="en-US" sz="2800" dirty="0" smtClean="0"/>
              <a:t>Open up a new Google doc and title it “Can Animals Think?”</a:t>
            </a:r>
          </a:p>
          <a:p>
            <a:pPr marL="114300" lvl="0" indent="0">
              <a:buClr>
                <a:srgbClr val="A9A57C"/>
              </a:buClr>
              <a:buNone/>
            </a:pPr>
            <a:r>
              <a:rPr lang="en-US" sz="2800" dirty="0" smtClean="0"/>
              <a:t>For each video clip write a 2 – 3 sentence impression.  In other words describe what you think about the video.  I will read your responses for insightfulness.  </a:t>
            </a:r>
            <a:endParaRPr lang="en-US" dirty="0">
              <a:solidFill>
                <a:srgbClr val="2F2B20"/>
              </a:solidFill>
            </a:endParaRPr>
          </a:p>
          <a:p>
            <a:pPr marL="571500" lvl="0" indent="-457200">
              <a:buClr>
                <a:srgbClr val="A9A57C"/>
              </a:buClr>
              <a:buAutoNum type="arabicPeriod"/>
            </a:pPr>
            <a:r>
              <a:rPr lang="en-US" dirty="0" smtClean="0">
                <a:solidFill>
                  <a:srgbClr val="2F2B20"/>
                </a:solidFill>
              </a:rPr>
              <a:t>CNN  </a:t>
            </a:r>
            <a:r>
              <a:rPr lang="en-US" dirty="0">
                <a:solidFill>
                  <a:srgbClr val="2F2B20"/>
                </a:solidFill>
                <a:hlinkClick r:id="rId2"/>
              </a:rPr>
              <a:t>https://www.youtube.com/watch?v=UyqMpRP2qo42</a:t>
            </a:r>
            <a:r>
              <a:rPr lang="en-US" dirty="0" smtClean="0">
                <a:solidFill>
                  <a:srgbClr val="2F2B20"/>
                </a:solidFill>
              </a:rPr>
              <a:t>.</a:t>
            </a:r>
          </a:p>
          <a:p>
            <a:pPr marL="571500" lvl="0" indent="-457200">
              <a:buClr>
                <a:srgbClr val="A9A57C"/>
              </a:buClr>
              <a:buAutoNum type="arabicPeriod"/>
            </a:pPr>
            <a:r>
              <a:rPr lang="en-US" dirty="0" smtClean="0">
                <a:solidFill>
                  <a:srgbClr val="2F2B20"/>
                </a:solidFill>
              </a:rPr>
              <a:t> </a:t>
            </a:r>
            <a:r>
              <a:rPr lang="en-US" dirty="0">
                <a:solidFill>
                  <a:srgbClr val="2F2B20"/>
                </a:solidFill>
              </a:rPr>
              <a:t>Funniest home </a:t>
            </a:r>
            <a:r>
              <a:rPr lang="en-US" dirty="0" smtClean="0">
                <a:solidFill>
                  <a:srgbClr val="2F2B20"/>
                </a:solidFill>
              </a:rPr>
              <a:t>videos. </a:t>
            </a:r>
            <a:r>
              <a:rPr lang="en-US" dirty="0" smtClean="0">
                <a:solidFill>
                  <a:srgbClr val="2F2B20"/>
                </a:solidFill>
                <a:hlinkClick r:id="rId3"/>
              </a:rPr>
              <a:t>http</a:t>
            </a:r>
            <a:r>
              <a:rPr lang="en-US" dirty="0">
                <a:solidFill>
                  <a:srgbClr val="2F2B20"/>
                </a:solidFill>
                <a:hlinkClick r:id="rId3"/>
              </a:rPr>
              <a:t>://www.youtube.com/watch?v=i6PsyIbhHQ8</a:t>
            </a:r>
            <a:endParaRPr lang="en-US" dirty="0">
              <a:solidFill>
                <a:srgbClr val="2F2B20"/>
              </a:solidFill>
            </a:endParaRPr>
          </a:p>
          <a:p>
            <a:pPr marL="114300" lvl="0" indent="0">
              <a:buClr>
                <a:srgbClr val="A9A57C"/>
              </a:buClr>
              <a:buNone/>
            </a:pPr>
            <a:r>
              <a:rPr lang="en-US" dirty="0">
                <a:solidFill>
                  <a:srgbClr val="2F2B20"/>
                </a:solidFill>
              </a:rPr>
              <a:t>3. Koko and Kitten </a:t>
            </a:r>
            <a:r>
              <a:rPr lang="en-US" dirty="0">
                <a:solidFill>
                  <a:srgbClr val="2F2B20"/>
                </a:solidFill>
                <a:hlinkClick r:id="rId4"/>
              </a:rPr>
              <a:t>http://www.youtube.com/watch?v=XqTUG8MPmGg</a:t>
            </a:r>
            <a:endParaRPr lang="en-US" dirty="0">
              <a:solidFill>
                <a:srgbClr val="2F2B20"/>
              </a:solidFill>
            </a:endParaRPr>
          </a:p>
          <a:p>
            <a:pPr marL="571500" lvl="0" indent="-457200">
              <a:buClr>
                <a:srgbClr val="A9A57C"/>
              </a:buClr>
              <a:buFont typeface="Arial" pitchFamily="34" charset="0"/>
              <a:buAutoNum type="arabicPeriod" startAt="4"/>
            </a:pPr>
            <a:r>
              <a:rPr lang="en-US" dirty="0">
                <a:solidFill>
                  <a:srgbClr val="2F2B20"/>
                </a:solidFill>
              </a:rPr>
              <a:t>Koko and Robin</a:t>
            </a:r>
          </a:p>
          <a:p>
            <a:pPr marL="114300" lvl="0" indent="0">
              <a:buClr>
                <a:srgbClr val="A9A57C"/>
              </a:buClr>
              <a:buNone/>
            </a:pPr>
            <a:r>
              <a:rPr lang="en-US" dirty="0">
                <a:solidFill>
                  <a:srgbClr val="2F2B20"/>
                </a:solidFill>
                <a:hlinkClick r:id="rId5"/>
              </a:rPr>
              <a:t>https://www.youtube.com/watch?v=vs0fy0Rs8PM</a:t>
            </a:r>
            <a:endParaRPr lang="en-US" dirty="0">
              <a:solidFill>
                <a:srgbClr val="2F2B20"/>
              </a:solidFill>
            </a:endParaRPr>
          </a:p>
          <a:p>
            <a:pPr marL="114300" lvl="0" indent="0">
              <a:buClr>
                <a:srgbClr val="A9A57C"/>
              </a:buClr>
              <a:buNone/>
            </a:pPr>
            <a:r>
              <a:rPr lang="en-US" dirty="0">
                <a:solidFill>
                  <a:srgbClr val="2F2B20"/>
                </a:solidFill>
              </a:rPr>
              <a:t>5. </a:t>
            </a:r>
            <a:r>
              <a:rPr lang="en-US" dirty="0" smtClean="0">
                <a:solidFill>
                  <a:srgbClr val="2F2B20"/>
                </a:solidFill>
              </a:rPr>
              <a:t>Gorillas pranking</a:t>
            </a:r>
          </a:p>
          <a:p>
            <a:pPr marL="114300" lvl="0" indent="0">
              <a:buClr>
                <a:srgbClr val="A9A57C"/>
              </a:buClr>
              <a:buNone/>
            </a:pPr>
            <a:r>
              <a:rPr lang="en-US" dirty="0" smtClean="0">
                <a:solidFill>
                  <a:srgbClr val="2F2B20"/>
                </a:solidFill>
                <a:hlinkClick r:id="rId6"/>
              </a:rPr>
              <a:t>https</a:t>
            </a:r>
            <a:r>
              <a:rPr lang="en-US" dirty="0">
                <a:solidFill>
                  <a:srgbClr val="2F2B20"/>
                </a:solidFill>
                <a:hlinkClick r:id="rId6"/>
              </a:rPr>
              <a:t>://</a:t>
            </a:r>
            <a:r>
              <a:rPr lang="en-US" dirty="0" smtClean="0">
                <a:solidFill>
                  <a:srgbClr val="2F2B20"/>
                </a:solidFill>
                <a:hlinkClick r:id="rId6"/>
              </a:rPr>
              <a:t>www.youtube.com/watch?v=wmrSafsc4Mc</a:t>
            </a:r>
            <a:endParaRPr lang="en-US" dirty="0" smtClean="0">
              <a:solidFill>
                <a:srgbClr val="2F2B20"/>
              </a:solidFill>
            </a:endParaRPr>
          </a:p>
          <a:p>
            <a:pPr marL="114300" lvl="0" indent="0">
              <a:buClr>
                <a:srgbClr val="A9A57C"/>
              </a:buClr>
              <a:buNone/>
            </a:pPr>
            <a:endParaRPr lang="en-US" dirty="0"/>
          </a:p>
        </p:txBody>
      </p:sp>
    </p:spTree>
    <p:extLst>
      <p:ext uri="{BB962C8B-B14F-4D97-AF65-F5344CB8AC3E}">
        <p14:creationId xmlns:p14="http://schemas.microsoft.com/office/powerpoint/2010/main" val="3401328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1143000"/>
          </a:xfrm>
        </p:spPr>
        <p:txBody>
          <a:bodyPr/>
          <a:lstStyle/>
          <a:p>
            <a:r>
              <a:rPr lang="en-US" dirty="0" smtClean="0"/>
              <a:t>In the Purple Textbooks Turn to Page 27</a:t>
            </a:r>
            <a:endParaRPr lang="en-US" dirty="0"/>
          </a:p>
        </p:txBody>
      </p:sp>
      <p:sp>
        <p:nvSpPr>
          <p:cNvPr id="3" name="Content Placeholder 2"/>
          <p:cNvSpPr>
            <a:spLocks noGrp="1"/>
          </p:cNvSpPr>
          <p:nvPr>
            <p:ph idx="1"/>
          </p:nvPr>
        </p:nvSpPr>
        <p:spPr>
          <a:xfrm>
            <a:off x="152400" y="1371600"/>
            <a:ext cx="8153400" cy="4953000"/>
          </a:xfrm>
        </p:spPr>
        <p:txBody>
          <a:bodyPr>
            <a:normAutofit/>
          </a:bodyPr>
          <a:lstStyle/>
          <a:p>
            <a:r>
              <a:rPr lang="en-US" sz="3000" dirty="0" smtClean="0"/>
              <a:t>Read and discuss “Can Animals Think?  What are the article’s central ideas?</a:t>
            </a:r>
            <a:endParaRPr lang="en-US" sz="3000" dirty="0"/>
          </a:p>
        </p:txBody>
      </p:sp>
    </p:spTree>
    <p:extLst>
      <p:ext uri="{BB962C8B-B14F-4D97-AF65-F5344CB8AC3E}">
        <p14:creationId xmlns:p14="http://schemas.microsoft.com/office/powerpoint/2010/main" val="2539106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762000"/>
          </a:xfrm>
        </p:spPr>
        <p:txBody>
          <a:bodyPr/>
          <a:lstStyle/>
          <a:p>
            <a:r>
              <a:rPr lang="en-US" dirty="0" smtClean="0"/>
              <a:t>Reading 27 - 29</a:t>
            </a:r>
            <a:endParaRPr lang="en-US" dirty="0"/>
          </a:p>
        </p:txBody>
      </p:sp>
      <p:sp>
        <p:nvSpPr>
          <p:cNvPr id="3" name="Content Placeholder 2"/>
          <p:cNvSpPr>
            <a:spLocks noGrp="1"/>
          </p:cNvSpPr>
          <p:nvPr>
            <p:ph idx="1"/>
          </p:nvPr>
        </p:nvSpPr>
        <p:spPr>
          <a:xfrm>
            <a:off x="76200" y="914400"/>
            <a:ext cx="8305800" cy="5486400"/>
          </a:xfrm>
        </p:spPr>
        <p:txBody>
          <a:bodyPr>
            <a:normAutofit/>
          </a:bodyPr>
          <a:lstStyle/>
          <a:p>
            <a:pPr marL="114300" indent="0">
              <a:buNone/>
            </a:pPr>
            <a:r>
              <a:rPr lang="en-US" sz="2800" dirty="0" smtClean="0"/>
              <a:t>“</a:t>
            </a:r>
            <a:r>
              <a:rPr lang="en-US" sz="2800" dirty="0"/>
              <a:t>Can Animals Think” Pages 27 </a:t>
            </a:r>
            <a:r>
              <a:rPr lang="en-US" sz="2800" dirty="0" smtClean="0"/>
              <a:t>– 29.</a:t>
            </a:r>
          </a:p>
          <a:p>
            <a:pPr marL="628650" indent="-514350">
              <a:buAutoNum type="arabicPeriod"/>
            </a:pPr>
            <a:r>
              <a:rPr lang="en-US" sz="2800" dirty="0" smtClean="0"/>
              <a:t>Write an informative paragraph.  </a:t>
            </a:r>
            <a:r>
              <a:rPr lang="en-US" sz="2800" dirty="0"/>
              <a:t>Topic:  </a:t>
            </a:r>
            <a:r>
              <a:rPr lang="en-US" sz="2800" dirty="0" smtClean="0"/>
              <a:t>Many animals can think</a:t>
            </a:r>
          </a:p>
          <a:p>
            <a:pPr marL="628650" indent="-514350">
              <a:buAutoNum type="arabicPeriod"/>
            </a:pPr>
            <a:r>
              <a:rPr lang="en-US" sz="2800" dirty="0" smtClean="0"/>
              <a:t>Follow the MTEPAC format to write the paragraph</a:t>
            </a:r>
          </a:p>
          <a:p>
            <a:pPr marL="628650" indent="-514350">
              <a:buAutoNum type="arabicPeriod"/>
            </a:pPr>
            <a:r>
              <a:rPr lang="en-US" sz="2800" dirty="0" smtClean="0"/>
              <a:t>This is our first bit of writing, so the following slides will help with expectations.</a:t>
            </a:r>
          </a:p>
        </p:txBody>
      </p:sp>
    </p:spTree>
    <p:extLst>
      <p:ext uri="{BB962C8B-B14F-4D97-AF65-F5344CB8AC3E}">
        <p14:creationId xmlns:p14="http://schemas.microsoft.com/office/powerpoint/2010/main" val="6363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What we do Today (3 Days)</a:t>
            </a:r>
            <a:endParaRPr lang="en-US" dirty="0"/>
          </a:p>
        </p:txBody>
      </p:sp>
      <p:sp>
        <p:nvSpPr>
          <p:cNvPr id="3" name="Content Placeholder 2"/>
          <p:cNvSpPr>
            <a:spLocks noGrp="1"/>
          </p:cNvSpPr>
          <p:nvPr>
            <p:ph idx="1"/>
          </p:nvPr>
        </p:nvSpPr>
        <p:spPr>
          <a:xfrm>
            <a:off x="228600" y="1066800"/>
            <a:ext cx="8077200" cy="5410200"/>
          </a:xfrm>
        </p:spPr>
        <p:txBody>
          <a:bodyPr>
            <a:normAutofit/>
          </a:bodyPr>
          <a:lstStyle/>
          <a:p>
            <a:r>
              <a:rPr lang="en-US" sz="3200" dirty="0"/>
              <a:t>Journal</a:t>
            </a:r>
          </a:p>
          <a:p>
            <a:r>
              <a:rPr lang="en-US" sz="3200" dirty="0" smtClean="0"/>
              <a:t>Review the </a:t>
            </a:r>
            <a:r>
              <a:rPr lang="en-US" sz="3200" i="1" dirty="0" smtClean="0"/>
              <a:t>Time </a:t>
            </a:r>
            <a:r>
              <a:rPr lang="en-US" sz="3200" dirty="0" smtClean="0"/>
              <a:t>article, “Can Animals Think”?</a:t>
            </a:r>
          </a:p>
          <a:p>
            <a:r>
              <a:rPr lang="en-US" sz="3200" dirty="0" smtClean="0"/>
              <a:t>Introduce MTEPAC Paragraph Writing</a:t>
            </a:r>
          </a:p>
          <a:p>
            <a:r>
              <a:rPr lang="en-US" sz="3200" dirty="0" smtClean="0"/>
              <a:t>Take notes and write the MTEPAC Paragraph</a:t>
            </a:r>
          </a:p>
          <a:p>
            <a:pPr marL="114300" indent="0">
              <a:buNone/>
            </a:pPr>
            <a:r>
              <a:rPr lang="en-US" sz="3200" b="1" dirty="0" smtClean="0">
                <a:solidFill>
                  <a:srgbClr val="FF0000"/>
                </a:solidFill>
              </a:rPr>
              <a:t>Learning Targets:</a:t>
            </a:r>
          </a:p>
          <a:p>
            <a:pPr marL="114300" indent="0">
              <a:buNone/>
            </a:pPr>
            <a:r>
              <a:rPr lang="en-US" sz="3200" b="1" dirty="0" smtClean="0">
                <a:solidFill>
                  <a:srgbClr val="FF0000"/>
                </a:solidFill>
              </a:rPr>
              <a:t>-Introduce the MTEPAC Writing Format</a:t>
            </a:r>
          </a:p>
          <a:p>
            <a:pPr marL="114300" indent="0">
              <a:buNone/>
            </a:pPr>
            <a:r>
              <a:rPr lang="en-US" sz="3200" b="1" dirty="0" smtClean="0">
                <a:solidFill>
                  <a:srgbClr val="FF0000"/>
                </a:solidFill>
              </a:rPr>
              <a:t>-Write an informative paragraph using the MTEPAC strategy.</a:t>
            </a:r>
          </a:p>
          <a:p>
            <a:pPr marL="114300" indent="0">
              <a:buNone/>
            </a:pPr>
            <a:endParaRPr lang="en-US" dirty="0"/>
          </a:p>
        </p:txBody>
      </p:sp>
    </p:spTree>
    <p:extLst>
      <p:ext uri="{BB962C8B-B14F-4D97-AF65-F5344CB8AC3E}">
        <p14:creationId xmlns:p14="http://schemas.microsoft.com/office/powerpoint/2010/main" val="2111867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87362"/>
          </a:xfrm>
        </p:spPr>
        <p:txBody>
          <a:bodyPr/>
          <a:lstStyle/>
          <a:p>
            <a:r>
              <a:rPr lang="en-US" dirty="0" smtClean="0"/>
              <a:t>Journal</a:t>
            </a:r>
            <a:endParaRPr lang="en-US" dirty="0"/>
          </a:p>
        </p:txBody>
      </p:sp>
      <p:sp>
        <p:nvSpPr>
          <p:cNvPr id="3" name="Content Placeholder 2"/>
          <p:cNvSpPr>
            <a:spLocks noGrp="1"/>
          </p:cNvSpPr>
          <p:nvPr>
            <p:ph idx="1"/>
          </p:nvPr>
        </p:nvSpPr>
        <p:spPr>
          <a:xfrm>
            <a:off x="76200" y="1066800"/>
            <a:ext cx="8229600" cy="5562600"/>
          </a:xfrm>
        </p:spPr>
        <p:txBody>
          <a:bodyPr>
            <a:normAutofit/>
          </a:bodyPr>
          <a:lstStyle/>
          <a:p>
            <a:r>
              <a:rPr lang="en-US" sz="3000" dirty="0" smtClean="0"/>
              <a:t>Tuesday 9/12/2017</a:t>
            </a:r>
          </a:p>
          <a:p>
            <a:r>
              <a:rPr lang="en-US" sz="3000" dirty="0" smtClean="0"/>
              <a:t>Topic: Wild Child</a:t>
            </a:r>
          </a:p>
          <a:p>
            <a:pPr fontAlgn="base"/>
            <a:r>
              <a:rPr lang="en-US" sz="3200" dirty="0" smtClean="0"/>
              <a:t> Choose an animal in the wild to have as a pet.  I would choose a Cheetah.  Create a story where you have this pet at home.  Describe your situation.  What would be some of the advantages and challenges?  Write this journal like a story.  An example is on the next slide.</a:t>
            </a:r>
          </a:p>
          <a:p>
            <a:pPr fontAlgn="base"/>
            <a:endParaRPr lang="en-US" sz="3200" dirty="0"/>
          </a:p>
          <a:p>
            <a:pPr marL="114300" indent="0" fontAlgn="base">
              <a:buNone/>
            </a:pPr>
            <a:endParaRPr lang="en-US" sz="3200" dirty="0" smtClean="0"/>
          </a:p>
          <a:p>
            <a:pPr fontAlgn="base">
              <a:buFont typeface="+mj-lt"/>
              <a:buAutoNum type="arabicPeriod"/>
            </a:pPr>
            <a:endParaRPr lang="en-US" sz="3200" dirty="0">
              <a:latin typeface="inherit"/>
            </a:endParaRPr>
          </a:p>
          <a:p>
            <a:endParaRPr lang="en-US" sz="3000" dirty="0" smtClean="0"/>
          </a:p>
          <a:p>
            <a:endParaRPr lang="en-US" sz="3000" dirty="0"/>
          </a:p>
        </p:txBody>
      </p:sp>
    </p:spTree>
    <p:extLst>
      <p:ext uri="{BB962C8B-B14F-4D97-AF65-F5344CB8AC3E}">
        <p14:creationId xmlns:p14="http://schemas.microsoft.com/office/powerpoint/2010/main" val="93619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US" dirty="0" smtClean="0"/>
              <a:t>I got a cheetah</a:t>
            </a:r>
            <a:endParaRPr lang="en-US" dirty="0"/>
          </a:p>
        </p:txBody>
      </p:sp>
      <p:sp>
        <p:nvSpPr>
          <p:cNvPr id="3" name="Content Placeholder 2"/>
          <p:cNvSpPr>
            <a:spLocks noGrp="1"/>
          </p:cNvSpPr>
          <p:nvPr>
            <p:ph idx="1"/>
          </p:nvPr>
        </p:nvSpPr>
        <p:spPr>
          <a:xfrm>
            <a:off x="76200" y="1066800"/>
            <a:ext cx="8382000" cy="5562600"/>
          </a:xfrm>
        </p:spPr>
        <p:txBody>
          <a:bodyPr>
            <a:normAutofit/>
          </a:bodyPr>
          <a:lstStyle/>
          <a:p>
            <a:r>
              <a:rPr lang="en-US" sz="3000" dirty="0" smtClean="0"/>
              <a:t>When I first got my Cheetah, I was so excited, he came from the wild plains of Southern Algeria.  He was abandoned after his parents were killed by poachers.  He is a cute little guy with beautiful dark spots.  I named him Gary.  He gets along very well with our dog, Bill, but did eat all of our cats – he probably didn’t want the competition...</a:t>
            </a:r>
            <a:endParaRPr lang="en-US" sz="3000" dirty="0"/>
          </a:p>
        </p:txBody>
      </p:sp>
      <p:pic>
        <p:nvPicPr>
          <p:cNvPr id="4" name="Picture 3"/>
          <p:cNvPicPr>
            <a:picLocks noChangeAspect="1"/>
          </p:cNvPicPr>
          <p:nvPr/>
        </p:nvPicPr>
        <p:blipFill>
          <a:blip r:embed="rId2"/>
          <a:stretch>
            <a:fillRect/>
          </a:stretch>
        </p:blipFill>
        <p:spPr>
          <a:xfrm>
            <a:off x="800100" y="4374480"/>
            <a:ext cx="1752600" cy="2339812"/>
          </a:xfrm>
          <a:prstGeom prst="rect">
            <a:avLst/>
          </a:prstGeom>
        </p:spPr>
      </p:pic>
      <p:pic>
        <p:nvPicPr>
          <p:cNvPr id="5" name="Picture 4"/>
          <p:cNvPicPr>
            <a:picLocks noChangeAspect="1"/>
          </p:cNvPicPr>
          <p:nvPr/>
        </p:nvPicPr>
        <p:blipFill>
          <a:blip r:embed="rId3"/>
          <a:stretch>
            <a:fillRect/>
          </a:stretch>
        </p:blipFill>
        <p:spPr>
          <a:xfrm>
            <a:off x="5029200" y="4419600"/>
            <a:ext cx="3276600" cy="2379584"/>
          </a:xfrm>
          <a:prstGeom prst="rect">
            <a:avLst/>
          </a:prstGeom>
        </p:spPr>
      </p:pic>
    </p:spTree>
    <p:extLst>
      <p:ext uri="{BB962C8B-B14F-4D97-AF65-F5344CB8AC3E}">
        <p14:creationId xmlns:p14="http://schemas.microsoft.com/office/powerpoint/2010/main" val="301694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96962"/>
          </a:xfrm>
        </p:spPr>
        <p:txBody>
          <a:bodyPr/>
          <a:lstStyle/>
          <a:p>
            <a:r>
              <a:rPr lang="en-US" dirty="0" smtClean="0"/>
              <a:t>Take notes on the MTEPAC Handout.</a:t>
            </a:r>
            <a:endParaRPr lang="en-US" dirty="0"/>
          </a:p>
        </p:txBody>
      </p:sp>
      <p:sp>
        <p:nvSpPr>
          <p:cNvPr id="3" name="Content Placeholder 2"/>
          <p:cNvSpPr>
            <a:spLocks noGrp="1"/>
          </p:cNvSpPr>
          <p:nvPr>
            <p:ph idx="1"/>
          </p:nvPr>
        </p:nvSpPr>
        <p:spPr>
          <a:xfrm>
            <a:off x="152400" y="1600200"/>
            <a:ext cx="8077200" cy="4800600"/>
          </a:xfrm>
        </p:spPr>
        <p:txBody>
          <a:bodyPr/>
          <a:lstStyle/>
          <a:p>
            <a:endParaRPr lang="en-US" dirty="0"/>
          </a:p>
        </p:txBody>
      </p:sp>
    </p:spTree>
    <p:extLst>
      <p:ext uri="{BB962C8B-B14F-4D97-AF65-F5344CB8AC3E}">
        <p14:creationId xmlns:p14="http://schemas.microsoft.com/office/powerpoint/2010/main" val="3076755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1867</TotalTime>
  <Words>988</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Cambria</vt:lpstr>
      <vt:lpstr>inherit</vt:lpstr>
      <vt:lpstr>Adjacency</vt:lpstr>
      <vt:lpstr>1_Adjacency</vt:lpstr>
      <vt:lpstr>What we do Today (3 Days)</vt:lpstr>
      <vt:lpstr>Journal</vt:lpstr>
      <vt:lpstr>Can animals think?</vt:lpstr>
      <vt:lpstr>In the Purple Textbooks Turn to Page 27</vt:lpstr>
      <vt:lpstr>Reading 27 - 29</vt:lpstr>
      <vt:lpstr>What we do Today (3 Days)</vt:lpstr>
      <vt:lpstr>Journal</vt:lpstr>
      <vt:lpstr>I got a cheetah</vt:lpstr>
      <vt:lpstr>Take notes on the MTEPAC Handout.</vt:lpstr>
      <vt:lpstr>Sample Starter</vt:lpstr>
      <vt:lpstr>An Introduction of MTEPAC sentence paragraph</vt:lpstr>
      <vt:lpstr>1. MTEPAC</vt:lpstr>
      <vt:lpstr>2. MTEPAC:  Sample Topic Sentence</vt:lpstr>
      <vt:lpstr>MTEPAC Sample Evidence</vt:lpstr>
      <vt:lpstr>MTEPAC Sample Paraphrase</vt:lpstr>
      <vt:lpstr>MTEPAC Sample Analysis</vt:lpstr>
      <vt:lpstr>MTEPAC Sample Concluding Statement</vt:lpstr>
      <vt:lpstr>PowerPoint Presentation</vt:lpstr>
    </vt:vector>
  </TitlesOfParts>
  <Company>Rochester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do Today</dc:title>
  <dc:creator>User</dc:creator>
  <cp:lastModifiedBy>User</cp:lastModifiedBy>
  <cp:revision>43</cp:revision>
  <dcterms:created xsi:type="dcterms:W3CDTF">2016-09-20T17:55:12Z</dcterms:created>
  <dcterms:modified xsi:type="dcterms:W3CDTF">2017-09-12T20:18:20Z</dcterms:modified>
</cp:coreProperties>
</file>